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2"/>
  </p:notesMasterIdLst>
  <p:handoutMasterIdLst>
    <p:handoutMasterId r:id="rId23"/>
  </p:handoutMasterIdLst>
  <p:sldIdLst>
    <p:sldId id="256" r:id="rId2"/>
    <p:sldId id="341" r:id="rId3"/>
    <p:sldId id="476" r:id="rId4"/>
    <p:sldId id="479" r:id="rId5"/>
    <p:sldId id="474" r:id="rId6"/>
    <p:sldId id="352" r:id="rId7"/>
    <p:sldId id="351" r:id="rId8"/>
    <p:sldId id="339" r:id="rId9"/>
    <p:sldId id="342" r:id="rId10"/>
    <p:sldId id="343" r:id="rId11"/>
    <p:sldId id="475" r:id="rId12"/>
    <p:sldId id="295" r:id="rId13"/>
    <p:sldId id="296" r:id="rId14"/>
    <p:sldId id="294" r:id="rId15"/>
    <p:sldId id="297" r:id="rId16"/>
    <p:sldId id="298" r:id="rId17"/>
    <p:sldId id="301" r:id="rId18"/>
    <p:sldId id="299" r:id="rId19"/>
    <p:sldId id="300" r:id="rId20"/>
    <p:sldId id="274" r:id="rId21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8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983"/>
    <p:restoredTop sz="80812" autoAdjust="0"/>
  </p:normalViewPr>
  <p:slideViewPr>
    <p:cSldViewPr>
      <p:cViewPr varScale="1">
        <p:scale>
          <a:sx n="69" d="100"/>
          <a:sy n="69" d="100"/>
        </p:scale>
        <p:origin x="1768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8" y="0"/>
            <a:ext cx="3169920" cy="48006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7337DF-DDE6-4329-B991-8949DA4C999F}" type="datetimeFigureOut">
              <a:rPr lang="en-US" smtClean="0"/>
              <a:t>10/26/21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473"/>
            <a:ext cx="3169920" cy="4800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8" y="9119473"/>
            <a:ext cx="3169920" cy="4800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A0BA0E-BC4D-4CA7-A044-7582170402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70425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8" y="0"/>
            <a:ext cx="3169920" cy="48006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794E18-8E48-4968-8FD9-0351CFA90743}" type="datetimeFigureOut">
              <a:rPr lang="en-GB" smtClean="0"/>
              <a:t>26/10/2021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1" y="4560570"/>
            <a:ext cx="5852160" cy="432054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3"/>
            <a:ext cx="3169920" cy="4800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8" y="9119473"/>
            <a:ext cx="3169920" cy="4800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AE0073-C388-4BBC-94F1-A3FD064D5EA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13044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VN" dirty="0"/>
              <a:t>Agile is a software development methodology. It’s a discipline, a set of values that focuses on the people, the process, and the product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The ultimate value in Agile development is that it enables teams to deliver value faster, with greater quality and predictability, and greater aptitude to respond to change.</a:t>
            </a:r>
            <a:endParaRPr lang="en-VN" sz="1200" dirty="0"/>
          </a:p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112EB28-5361-456C-AECA-6A145CC1AFE8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60064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AE0073-C388-4BBC-94F1-A3FD064D5EAA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24261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Agile Product Management with Scrum (Pichler 2010).</a:t>
            </a:r>
          </a:p>
          <a:p>
            <a:r>
              <a:rPr lang="en-US" sz="1200" dirty="0"/>
              <a:t>Purist: </a:t>
            </a:r>
            <a:r>
              <a:rPr lang="en-US" sz="1200" dirty="0" err="1"/>
              <a:t>người</a:t>
            </a:r>
            <a:r>
              <a:rPr lang="en-US" sz="1200" dirty="0"/>
              <a:t> </a:t>
            </a:r>
            <a:r>
              <a:rPr lang="en-US" sz="1200" dirty="0" err="1"/>
              <a:t>theo</a:t>
            </a:r>
            <a:r>
              <a:rPr lang="en-US" sz="1200" dirty="0"/>
              <a:t> </a:t>
            </a:r>
            <a:r>
              <a:rPr lang="en-US" sz="1200" dirty="0" err="1"/>
              <a:t>chủ</a:t>
            </a:r>
            <a:r>
              <a:rPr lang="en-US" sz="1200" dirty="0"/>
              <a:t> </a:t>
            </a:r>
            <a:r>
              <a:rPr lang="en-US" sz="1200" dirty="0" err="1"/>
              <a:t>nghĩa</a:t>
            </a:r>
            <a:r>
              <a:rPr lang="en-US" sz="1200" dirty="0"/>
              <a:t> </a:t>
            </a:r>
            <a:r>
              <a:rPr lang="en-US" sz="1200" dirty="0" err="1"/>
              <a:t>thuần</a:t>
            </a:r>
            <a:r>
              <a:rPr lang="en-US" sz="1200" dirty="0"/>
              <a:t> </a:t>
            </a:r>
            <a:r>
              <a:rPr lang="en-US" sz="1200" dirty="0" err="1"/>
              <a:t>tuý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AE0073-C388-4BBC-94F1-A3FD064D5EAA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55753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AE0073-C388-4BBC-94F1-A3FD064D5EAA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6817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AE0073-C388-4BBC-94F1-A3FD064D5EAA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74125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AE0073-C388-4BBC-94F1-A3FD064D5EAA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44609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AE0073-C388-4BBC-94F1-A3FD064D5EAA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94247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AE0073-C388-4BBC-94F1-A3FD064D5EAA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02359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1700808"/>
            <a:ext cx="7772400" cy="794519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GB" sz="4000" b="1" cap="all" baseline="0" dirty="0" smtClean="0">
                <a:solidFill>
                  <a:srgbClr val="DC0081"/>
                </a:solidFill>
              </a:defRPr>
            </a:lvl1pPr>
          </a:lstStyle>
          <a:p>
            <a:pPr marL="0" lvl="0" indent="0" fontAlgn="auto">
              <a:spcAft>
                <a:spcPts val="0"/>
              </a:spcAft>
            </a:pPr>
            <a:r>
              <a:rPr lang="en-US" dirty="0"/>
              <a:t>Click to edit Master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3568" y="2495327"/>
            <a:ext cx="7776864" cy="622920"/>
          </a:xfrm>
        </p:spPr>
        <p:txBody>
          <a:bodyPr vert="horz" lIns="91440" tIns="45720" rIns="91440" bIns="45720" rtlCol="0">
            <a:normAutofit/>
          </a:bodyPr>
          <a:lstStyle>
            <a:lvl1pPr algn="ctr">
              <a:defRPr lang="en-GB" sz="3400" b="1" i="1" baseline="0" dirty="0" smtClean="0">
                <a:solidFill>
                  <a:srgbClr val="280099"/>
                </a:solidFill>
              </a:defRPr>
            </a:lvl1pPr>
          </a:lstStyle>
          <a:p>
            <a:pPr marL="0" lvl="0" indent="0" algn="ctr" fontAlgn="auto">
              <a:spcAft>
                <a:spcPts val="0"/>
              </a:spcAft>
              <a:buFont typeface="Wingdings" pitchFamily="2" charset="2"/>
              <a:buNone/>
            </a:pPr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170DD-C861-476F-B7D8-5341A2B4ECC3}" type="datetimeFigureOut">
              <a:rPr lang="en-GB" smtClean="0"/>
              <a:t>26/10/2021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74D9D-2B93-4224-B077-96C9625F4AF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0747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1822" y="0"/>
            <a:ext cx="6764977" cy="822722"/>
          </a:xfr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lang="en-GB" sz="3600" b="1" kern="1200" dirty="0">
                <a:solidFill>
                  <a:srgbClr val="0070C0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r"/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76313"/>
            <a:ext cx="8229600" cy="547012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20" name="Line 1057">
            <a:extLst>
              <a:ext uri="{FF2B5EF4-FFF2-40B4-BE49-F238E27FC236}">
                <a16:creationId xmlns:a16="http://schemas.microsoft.com/office/drawing/2014/main" id="{E0180F8B-C67A-014F-86B4-6425D016713C}"/>
              </a:ext>
            </a:extLst>
          </p:cNvPr>
          <p:cNvSpPr>
            <a:spLocks noChangeShapeType="1"/>
          </p:cNvSpPr>
          <p:nvPr userDrawn="1"/>
        </p:nvSpPr>
        <p:spPr bwMode="auto">
          <a:xfrm flipV="1">
            <a:off x="457200" y="822722"/>
            <a:ext cx="8229600" cy="15783"/>
          </a:xfrm>
          <a:prstGeom prst="line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99CD89B-084B-D04A-A863-AD2B2ED7756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72670" y="16771"/>
            <a:ext cx="1449153" cy="790170"/>
          </a:xfrm>
          <a:prstGeom prst="rect">
            <a:avLst/>
          </a:prstGeom>
        </p:spPr>
      </p:pic>
      <p:sp>
        <p:nvSpPr>
          <p:cNvPr id="7" name="Rectangle 1056">
            <a:extLst>
              <a:ext uri="{FF2B5EF4-FFF2-40B4-BE49-F238E27FC236}">
                <a16:creationId xmlns:a16="http://schemas.microsoft.com/office/drawing/2014/main" id="{6D8897F3-98FC-2A45-A0E4-6D26C45C0FF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44243" y="6496883"/>
            <a:ext cx="874439" cy="361117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fld id="{D0EEE225-A7BC-457B-9273-D4D41378CEAC}" type="slidenum">
              <a:rPr lang="en-US" sz="1400" b="1" smtClean="0">
                <a:solidFill>
                  <a:srgbClr val="0070C0"/>
                </a:solidFill>
                <a:latin typeface="+mj-lt"/>
                <a:cs typeface="Arial" panose="020B0604020202020204" pitchFamily="34" charset="0"/>
              </a:rPr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r>
              <a:rPr lang="en-US" sz="1400" b="1" dirty="0">
                <a:solidFill>
                  <a:srgbClr val="0070C0"/>
                </a:solidFill>
                <a:latin typeface="+mj-lt"/>
                <a:cs typeface="Arial" panose="020B0604020202020204" pitchFamily="34" charset="0"/>
              </a:rPr>
              <a:t> / 20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67D2D00-8E77-AA4D-BAA9-82CD17AAF191}"/>
              </a:ext>
            </a:extLst>
          </p:cNvPr>
          <p:cNvCxnSpPr/>
          <p:nvPr userDrawn="1"/>
        </p:nvCxnSpPr>
        <p:spPr>
          <a:xfrm>
            <a:off x="444243" y="6496883"/>
            <a:ext cx="874439" cy="0"/>
          </a:xfrm>
          <a:prstGeom prst="line">
            <a:avLst/>
          </a:prstGeom>
          <a:ln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71399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170DD-C861-476F-B7D8-5341A2B4ECC3}" type="datetimeFigureOut">
              <a:rPr lang="en-GB" smtClean="0"/>
              <a:t>26/10/2021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74D9D-2B93-4224-B077-96C9625F4AF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96386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0170DD-C861-476F-B7D8-5341A2B4ECC3}" type="datetimeFigureOut">
              <a:rPr lang="en-GB" smtClean="0"/>
              <a:t>26/10/2021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F74D9D-2B93-4224-B077-96C9625F4AF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38156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6" r:id="rId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rgbClr val="280099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rgbClr val="280099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rgbClr val="280099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280099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280099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3A045AB4-3B3B-9D46-91AA-D63674BAC4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1999" y="2316077"/>
            <a:ext cx="8382000" cy="827171"/>
          </a:xfrm>
        </p:spPr>
        <p:txBody>
          <a:bodyPr>
            <a:noAutofit/>
          </a:bodyPr>
          <a:lstStyle/>
          <a:p>
            <a:r>
              <a:rPr lang="en-US" sz="3600" dirty="0">
                <a:solidFill>
                  <a:srgbClr val="0070C0"/>
                </a:solidFill>
                <a:latin typeface="+mn-lt"/>
                <a:ea typeface="+mn-ea"/>
                <a:cs typeface="+mn-cs"/>
              </a:rPr>
              <a:t>Software requirements (swr302)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9E3A49C6-8B03-984C-A45B-82E3A6B8108A}"/>
              </a:ext>
            </a:extLst>
          </p:cNvPr>
          <p:cNvSpPr txBox="1">
            <a:spLocks/>
          </p:cNvSpPr>
          <p:nvPr/>
        </p:nvSpPr>
        <p:spPr>
          <a:xfrm>
            <a:off x="539553" y="3143248"/>
            <a:ext cx="7560840" cy="1005832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lang="en-US" sz="3200" kern="1200" baseline="0" dirty="0" smtClean="0">
                <a:solidFill>
                  <a:srgbClr val="280099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lang="en-US" sz="2800" kern="1200" baseline="0" dirty="0" smtClean="0">
                <a:solidFill>
                  <a:srgbClr val="280099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+"/>
              <a:defRPr lang="en-US" sz="2400" kern="1200" baseline="0" dirty="0" smtClean="0">
                <a:solidFill>
                  <a:srgbClr val="280099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lang="en-US" sz="2000" kern="1200" baseline="0" dirty="0" smtClean="0">
                <a:solidFill>
                  <a:srgbClr val="280099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en-US" sz="2000" kern="1200" baseline="0" dirty="0" smtClean="0">
                <a:solidFill>
                  <a:srgbClr val="28009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000" b="1" i="1" cap="all" dirty="0">
                <a:solidFill>
                  <a:srgbClr val="0070C0"/>
                </a:solidFill>
              </a:rPr>
              <a:t>Requirements for specific project classes  (chapter 20-26)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43AD00-2C71-864D-957E-1D17462BF0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1840" y="369158"/>
            <a:ext cx="2512194" cy="1369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8958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Agile Projects </a:t>
            </a:r>
            <a:br>
              <a:rPr lang="en-US" dirty="0"/>
            </a:br>
            <a:r>
              <a:rPr lang="en-US" sz="3100" i="1" dirty="0"/>
              <a:t>Agile Project Management Process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302" y="908719"/>
            <a:ext cx="8261498" cy="5457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9472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Agile Projects</a:t>
            </a:r>
            <a:br>
              <a:rPr lang="en-US" dirty="0"/>
            </a:br>
            <a:r>
              <a:rPr lang="en-US" sz="3100" dirty="0"/>
              <a:t>Scrum Framework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CC5690-77CC-D441-BC2B-BCE25FBBD66D}"/>
              </a:ext>
            </a:extLst>
          </p:cNvPr>
          <p:cNvPicPr/>
          <p:nvPr/>
        </p:nvPicPr>
        <p:blipFill rotWithShape="1">
          <a:blip r:embed="rId2"/>
          <a:srcRect b="4546"/>
          <a:stretch/>
        </p:blipFill>
        <p:spPr>
          <a:xfrm>
            <a:off x="457200" y="2971800"/>
            <a:ext cx="8001000" cy="3200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59C7A3A-F253-8747-846D-74523BED981D}"/>
              </a:ext>
            </a:extLst>
          </p:cNvPr>
          <p:cNvSpPr txBox="1"/>
          <p:nvPr/>
        </p:nvSpPr>
        <p:spPr>
          <a:xfrm>
            <a:off x="3276600" y="915181"/>
            <a:ext cx="26670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2000" b="1" dirty="0">
                <a:solidFill>
                  <a:srgbClr val="280099"/>
                </a:solidFill>
                <a:latin typeface="+mn-lt"/>
              </a:rPr>
              <a:t>Scrum Team</a:t>
            </a:r>
          </a:p>
          <a:p>
            <a:pPr marL="342900" indent="-206375">
              <a:buFont typeface="Arial" panose="020B0604020202020204" pitchFamily="34" charset="0"/>
              <a:buChar char="•"/>
            </a:pPr>
            <a:r>
              <a:rPr lang="en-VN" sz="2000" dirty="0">
                <a:solidFill>
                  <a:srgbClr val="280099"/>
                </a:solidFill>
                <a:latin typeface="+mn-lt"/>
              </a:rPr>
              <a:t>Product Owner</a:t>
            </a:r>
          </a:p>
          <a:p>
            <a:pPr marL="342900" indent="-206375">
              <a:buFont typeface="Arial" panose="020B0604020202020204" pitchFamily="34" charset="0"/>
              <a:buChar char="•"/>
            </a:pPr>
            <a:r>
              <a:rPr lang="en-VN" sz="2000" dirty="0">
                <a:solidFill>
                  <a:srgbClr val="280099"/>
                </a:solidFill>
                <a:latin typeface="+mn-lt"/>
              </a:rPr>
              <a:t>Development Team</a:t>
            </a:r>
          </a:p>
          <a:p>
            <a:pPr marL="674688" lvl="1" indent="-228600">
              <a:buFont typeface="Arial" panose="020B0604020202020204" pitchFamily="34" charset="0"/>
              <a:buChar char="•"/>
            </a:pPr>
            <a:r>
              <a:rPr lang="en-VN" sz="1600" dirty="0">
                <a:solidFill>
                  <a:srgbClr val="280099"/>
                </a:solidFill>
                <a:latin typeface="+mn-lt"/>
              </a:rPr>
              <a:t>Self orgarnize</a:t>
            </a:r>
          </a:p>
          <a:p>
            <a:pPr marL="674688" lvl="1" indent="-228600">
              <a:buFont typeface="Arial" panose="020B0604020202020204" pitchFamily="34" charset="0"/>
              <a:buChar char="•"/>
            </a:pPr>
            <a:r>
              <a:rPr lang="en-VN" sz="1600" dirty="0">
                <a:solidFill>
                  <a:srgbClr val="280099"/>
                </a:solidFill>
                <a:latin typeface="+mn-lt"/>
              </a:rPr>
              <a:t>Cross functional</a:t>
            </a:r>
          </a:p>
          <a:p>
            <a:pPr marL="342900" indent="-206375">
              <a:buFont typeface="Arial" panose="020B0604020202020204" pitchFamily="34" charset="0"/>
              <a:buChar char="•"/>
            </a:pPr>
            <a:r>
              <a:rPr lang="en-VN" sz="2000" dirty="0">
                <a:solidFill>
                  <a:srgbClr val="280099"/>
                </a:solidFill>
                <a:latin typeface="+mn-lt"/>
              </a:rPr>
              <a:t>Scrum Master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31E4B2-3BB7-E941-9718-A0654D03F7BC}"/>
              </a:ext>
            </a:extLst>
          </p:cNvPr>
          <p:cNvSpPr txBox="1"/>
          <p:nvPr/>
        </p:nvSpPr>
        <p:spPr>
          <a:xfrm>
            <a:off x="609600" y="914400"/>
            <a:ext cx="2667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2000" b="1" dirty="0">
                <a:solidFill>
                  <a:srgbClr val="280099"/>
                </a:solidFill>
                <a:latin typeface="+mn-lt"/>
              </a:rPr>
              <a:t>Scrum Events</a:t>
            </a:r>
          </a:p>
          <a:p>
            <a:pPr marL="342900" indent="-206375">
              <a:buFont typeface="Arial" panose="020B0604020202020204" pitchFamily="34" charset="0"/>
              <a:buChar char="•"/>
            </a:pPr>
            <a:r>
              <a:rPr lang="en-VN" sz="2000" dirty="0">
                <a:solidFill>
                  <a:srgbClr val="280099"/>
                </a:solidFill>
                <a:latin typeface="+mn-lt"/>
              </a:rPr>
              <a:t>Sprint</a:t>
            </a:r>
          </a:p>
          <a:p>
            <a:pPr marL="342900" indent="-206375">
              <a:buFont typeface="Arial" panose="020B0604020202020204" pitchFamily="34" charset="0"/>
              <a:buChar char="•"/>
            </a:pPr>
            <a:r>
              <a:rPr lang="en-VN" sz="2000" dirty="0">
                <a:solidFill>
                  <a:srgbClr val="280099"/>
                </a:solidFill>
                <a:latin typeface="+mn-lt"/>
              </a:rPr>
              <a:t>Sprint Planning</a:t>
            </a:r>
          </a:p>
          <a:p>
            <a:pPr marL="342900" indent="-206375">
              <a:buFont typeface="Arial" panose="020B0604020202020204" pitchFamily="34" charset="0"/>
              <a:buChar char="•"/>
            </a:pPr>
            <a:r>
              <a:rPr lang="en-VN" sz="2000" dirty="0">
                <a:solidFill>
                  <a:srgbClr val="280099"/>
                </a:solidFill>
                <a:latin typeface="+mn-lt"/>
              </a:rPr>
              <a:t>Daily Scrum</a:t>
            </a:r>
          </a:p>
          <a:p>
            <a:pPr marL="342900" indent="-206375">
              <a:buFont typeface="Arial" panose="020B0604020202020204" pitchFamily="34" charset="0"/>
              <a:buChar char="•"/>
            </a:pPr>
            <a:r>
              <a:rPr lang="en-VN" sz="2000" dirty="0">
                <a:solidFill>
                  <a:srgbClr val="280099"/>
                </a:solidFill>
                <a:latin typeface="+mn-lt"/>
              </a:rPr>
              <a:t>Sprint Review</a:t>
            </a:r>
          </a:p>
          <a:p>
            <a:pPr marL="342900" indent="-206375">
              <a:buFont typeface="Arial" panose="020B0604020202020204" pitchFamily="34" charset="0"/>
              <a:buChar char="•"/>
            </a:pPr>
            <a:r>
              <a:rPr lang="en-VN" sz="2000" dirty="0">
                <a:solidFill>
                  <a:srgbClr val="280099"/>
                </a:solidFill>
                <a:latin typeface="+mn-lt"/>
              </a:rPr>
              <a:t>Sprint Retrospective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717C61-6611-D440-A526-1FEF46C1AE29}"/>
              </a:ext>
            </a:extLst>
          </p:cNvPr>
          <p:cNvSpPr txBox="1"/>
          <p:nvPr/>
        </p:nvSpPr>
        <p:spPr>
          <a:xfrm>
            <a:off x="6019800" y="914400"/>
            <a:ext cx="2667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2000" b="1" dirty="0">
                <a:solidFill>
                  <a:srgbClr val="280099"/>
                </a:solidFill>
                <a:latin typeface="+mn-lt"/>
              </a:rPr>
              <a:t>Artifacts</a:t>
            </a:r>
          </a:p>
          <a:p>
            <a:pPr marL="342900" indent="-206375">
              <a:buFont typeface="Arial" panose="020B0604020202020204" pitchFamily="34" charset="0"/>
              <a:buChar char="•"/>
            </a:pPr>
            <a:r>
              <a:rPr lang="en-VN" sz="2000" dirty="0">
                <a:solidFill>
                  <a:srgbClr val="280099"/>
                </a:solidFill>
                <a:latin typeface="+mn-lt"/>
              </a:rPr>
              <a:t>Product Backlog</a:t>
            </a:r>
          </a:p>
          <a:p>
            <a:pPr marL="342900" indent="-206375">
              <a:buFont typeface="Arial" panose="020B0604020202020204" pitchFamily="34" charset="0"/>
              <a:buChar char="•"/>
            </a:pPr>
            <a:r>
              <a:rPr lang="en-VN" sz="2000" dirty="0">
                <a:solidFill>
                  <a:srgbClr val="280099"/>
                </a:solidFill>
                <a:latin typeface="+mn-lt"/>
              </a:rPr>
              <a:t>Sprint Backlog</a:t>
            </a:r>
          </a:p>
          <a:p>
            <a:pPr marL="342900" indent="-206375">
              <a:buFont typeface="Arial" panose="020B0604020202020204" pitchFamily="34" charset="0"/>
              <a:buChar char="•"/>
            </a:pPr>
            <a:r>
              <a:rPr lang="en-VN" sz="2000" dirty="0">
                <a:solidFill>
                  <a:srgbClr val="280099"/>
                </a:solidFill>
                <a:latin typeface="+mn-lt"/>
              </a:rPr>
              <a:t>Increment</a:t>
            </a:r>
          </a:p>
        </p:txBody>
      </p:sp>
    </p:spTree>
    <p:extLst>
      <p:ext uri="{BB962C8B-B14F-4D97-AF65-F5344CB8AC3E}">
        <p14:creationId xmlns:p14="http://schemas.microsoft.com/office/powerpoint/2010/main" val="25156666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6D4F6F-3868-DE43-A9E4-9DEC5EBE2B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Agile Projects</a:t>
            </a:r>
            <a:br>
              <a:rPr lang="en-US" dirty="0"/>
            </a:br>
            <a:r>
              <a:rPr lang="en-US" sz="3100" i="1" dirty="0"/>
              <a:t>Adapting requirements practices</a:t>
            </a:r>
            <a:endParaRPr lang="en-US" i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9AD75EB-30BD-FA4D-AAD8-CF08D03BB0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59" y="908720"/>
            <a:ext cx="8075239" cy="5573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4674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6D4F6F-3868-DE43-A9E4-9DEC5EBE2B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Agile Projects</a:t>
            </a:r>
            <a:br>
              <a:rPr lang="en-US" dirty="0"/>
            </a:br>
            <a:r>
              <a:rPr lang="en-US" sz="3100" i="1" dirty="0"/>
              <a:t>Transitioning to Agile: Now what?</a:t>
            </a:r>
            <a:endParaRPr lang="en-US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FE9CA6-FE55-B84B-A9C7-350602CF14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976313"/>
            <a:ext cx="8229599" cy="5470122"/>
          </a:xfrm>
        </p:spPr>
        <p:txBody>
          <a:bodyPr>
            <a:normAutofit fontScale="92500"/>
          </a:bodyPr>
          <a:lstStyle/>
          <a:p>
            <a:r>
              <a:rPr lang="en-US" sz="2800" dirty="0"/>
              <a:t>Determine what your role is on the team</a:t>
            </a:r>
          </a:p>
          <a:p>
            <a:r>
              <a:rPr lang="en-US" sz="2800" dirty="0"/>
              <a:t>Read to understand user stories, acceptance tests, backlog prioritization, and why the agile BA is never “finished” until the end of the project or release.</a:t>
            </a:r>
          </a:p>
          <a:p>
            <a:r>
              <a:rPr lang="en-US" sz="2800" dirty="0"/>
              <a:t>Identify suggested agile practices that will work best in your organization</a:t>
            </a:r>
          </a:p>
          <a:p>
            <a:r>
              <a:rPr lang="en-US" sz="2800" dirty="0"/>
              <a:t>Implement a small project first as a pilot for agile methods, or implement only a few agile practices on your next project</a:t>
            </a:r>
          </a:p>
          <a:p>
            <a:r>
              <a:rPr lang="en-US" sz="2800" dirty="0"/>
              <a:t>Implement a hybrid model: choose low-risk practices, bring in a experienced coach for three or four iterations</a:t>
            </a:r>
          </a:p>
          <a:p>
            <a:r>
              <a:rPr lang="en-US" sz="2800" dirty="0"/>
              <a:t>Don’t be an agile purist just for the sake of being a purist</a:t>
            </a:r>
          </a:p>
        </p:txBody>
      </p:sp>
    </p:spTree>
    <p:extLst>
      <p:ext uri="{BB962C8B-B14F-4D97-AF65-F5344CB8AC3E}">
        <p14:creationId xmlns:p14="http://schemas.microsoft.com/office/powerpoint/2010/main" val="30710441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6D4F6F-3868-DE43-A9E4-9DEC5EBE2B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Enhancement &amp; replacement projects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FE9CA6-FE55-B84B-A9C7-350602CF14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What is enhancement and replacement project?</a:t>
            </a:r>
          </a:p>
          <a:p>
            <a:r>
              <a:rPr lang="en-US" sz="2400" dirty="0"/>
              <a:t>What are expected challenges?</a:t>
            </a:r>
          </a:p>
          <a:p>
            <a:r>
              <a:rPr lang="en-US" sz="2400" dirty="0"/>
              <a:t>Requirements techniques when there is an existing system? </a:t>
            </a:r>
          </a:p>
          <a:p>
            <a:r>
              <a:rPr lang="en-US" sz="2400" dirty="0"/>
              <a:t>Prioritizing by using business objectives: how?</a:t>
            </a:r>
          </a:p>
          <a:p>
            <a:r>
              <a:rPr lang="en-US" sz="2400" dirty="0"/>
              <a:t>When old requirements don’t exist</a:t>
            </a:r>
          </a:p>
          <a:p>
            <a:pPr lvl="1"/>
            <a:r>
              <a:rPr lang="en-US" sz="2000" dirty="0"/>
              <a:t>Which requirements should you specify?</a:t>
            </a:r>
          </a:p>
          <a:p>
            <a:pPr lvl="1"/>
            <a:r>
              <a:rPr lang="en-US" sz="2000" dirty="0"/>
              <a:t>Trace Data: how?</a:t>
            </a:r>
          </a:p>
          <a:p>
            <a:pPr lvl="1"/>
            <a:r>
              <a:rPr lang="en-US" sz="2000" dirty="0"/>
              <a:t>How to discover the requirements of an existing system?</a:t>
            </a:r>
          </a:p>
          <a:p>
            <a:r>
              <a:rPr lang="en-US" sz="2400" dirty="0"/>
              <a:t>Encouraging new system adoption</a:t>
            </a:r>
          </a:p>
          <a:p>
            <a:pPr lvl="1"/>
            <a:r>
              <a:rPr lang="en-US" sz="2000" dirty="0"/>
              <a:t>Why we do this?</a:t>
            </a:r>
          </a:p>
          <a:p>
            <a:pPr lvl="1"/>
            <a:r>
              <a:rPr lang="en-US" sz="2000" dirty="0"/>
              <a:t>What are advantages?</a:t>
            </a:r>
          </a:p>
          <a:p>
            <a:pPr lvl="1"/>
            <a:r>
              <a:rPr lang="en-US" sz="2000" dirty="0"/>
              <a:t>How to do this?</a:t>
            </a:r>
          </a:p>
          <a:p>
            <a:r>
              <a:rPr lang="en-US" sz="2400" dirty="0"/>
              <a:t>Can we iterate?</a:t>
            </a:r>
          </a:p>
        </p:txBody>
      </p:sp>
    </p:spTree>
    <p:extLst>
      <p:ext uri="{BB962C8B-B14F-4D97-AF65-F5344CB8AC3E}">
        <p14:creationId xmlns:p14="http://schemas.microsoft.com/office/powerpoint/2010/main" val="25571940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6D4F6F-3868-DE43-A9E4-9DEC5EBE2B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Packaged Solution Projects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FE9CA6-FE55-B84B-A9C7-350602CF14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400" dirty="0"/>
              <a:t>What is a packaged solution project?</a:t>
            </a:r>
          </a:p>
          <a:p>
            <a:r>
              <a:rPr lang="en-US" sz="2400" dirty="0"/>
              <a:t>What are requirements for selecting packaged solutions? What do you have to do with each?</a:t>
            </a:r>
          </a:p>
          <a:p>
            <a:r>
              <a:rPr lang="en-US" sz="2400" dirty="0"/>
              <a:t>What are requirements for implementing packaged solutions?</a:t>
            </a:r>
          </a:p>
          <a:p>
            <a:pPr lvl="1"/>
            <a:r>
              <a:rPr lang="en-US" sz="2000" dirty="0"/>
              <a:t>Configuration requirements </a:t>
            </a:r>
          </a:p>
          <a:p>
            <a:pPr lvl="1"/>
            <a:r>
              <a:rPr lang="en-US" sz="2000" dirty="0"/>
              <a:t>Integration requirements </a:t>
            </a:r>
          </a:p>
          <a:p>
            <a:pPr lvl="1"/>
            <a:r>
              <a:rPr lang="en-US" sz="2000" dirty="0"/>
              <a:t>Extension requirements </a:t>
            </a:r>
          </a:p>
          <a:p>
            <a:pPr lvl="1"/>
            <a:r>
              <a:rPr lang="en-US" sz="2000" dirty="0"/>
              <a:t>Data requirements </a:t>
            </a:r>
          </a:p>
          <a:p>
            <a:pPr lvl="1"/>
            <a:r>
              <a:rPr lang="en-US" sz="2000" dirty="0"/>
              <a:t>Business process changes </a:t>
            </a:r>
          </a:p>
          <a:p>
            <a:r>
              <a:rPr lang="en-US" sz="2400" dirty="0"/>
              <a:t>What are common challenges with packaged solutions?</a:t>
            </a:r>
          </a:p>
          <a:p>
            <a:pPr lvl="1"/>
            <a:r>
              <a:rPr lang="en-US" sz="2000" dirty="0"/>
              <a:t>Too many candidates</a:t>
            </a:r>
          </a:p>
          <a:p>
            <a:pPr lvl="1"/>
            <a:r>
              <a:rPr lang="en-US" sz="2000" dirty="0"/>
              <a:t>Too many evaluation criteria</a:t>
            </a:r>
          </a:p>
          <a:p>
            <a:pPr lvl="1"/>
            <a:r>
              <a:rPr lang="en-US" sz="2000" dirty="0"/>
              <a:t>Vendor misrepresents package capabilities </a:t>
            </a:r>
          </a:p>
          <a:p>
            <a:pPr lvl="1"/>
            <a:r>
              <a:rPr lang="en-US" sz="2000" dirty="0"/>
              <a:t>Incorrect solution expectations </a:t>
            </a:r>
          </a:p>
          <a:p>
            <a:pPr lvl="1"/>
            <a:r>
              <a:rPr lang="en-US" sz="2000" dirty="0"/>
              <a:t>Users reject the solution </a:t>
            </a:r>
          </a:p>
        </p:txBody>
      </p:sp>
    </p:spTree>
    <p:extLst>
      <p:ext uri="{BB962C8B-B14F-4D97-AF65-F5344CB8AC3E}">
        <p14:creationId xmlns:p14="http://schemas.microsoft.com/office/powerpoint/2010/main" val="37124395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6D4F6F-3868-DE43-A9E4-9DEC5EBE2B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Outsourced Projects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FE9CA6-FE55-B84B-A9C7-350602CF14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What is outsourced project?</a:t>
            </a:r>
          </a:p>
          <a:p>
            <a:r>
              <a:rPr lang="en-US" sz="2400" dirty="0"/>
              <a:t>Acquirer-supplier interactions</a:t>
            </a:r>
          </a:p>
          <a:p>
            <a:r>
              <a:rPr lang="en-US" sz="2400" dirty="0"/>
              <a:t>Change management</a:t>
            </a:r>
          </a:p>
          <a:p>
            <a:r>
              <a:rPr lang="en-US" sz="2400" dirty="0"/>
              <a:t>Acceptance criteria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939125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6D4F6F-3868-DE43-A9E4-9DEC5EBE2B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Embedded and other real-time systems projects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FE9CA6-FE55-B84B-A9C7-350602CF14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76312"/>
            <a:ext cx="8229600" cy="5693047"/>
          </a:xfrm>
        </p:spPr>
        <p:txBody>
          <a:bodyPr>
            <a:normAutofit/>
          </a:bodyPr>
          <a:lstStyle/>
          <a:p>
            <a:r>
              <a:rPr lang="en-US" sz="2400" dirty="0"/>
              <a:t>System requirements, architecture, and allocation</a:t>
            </a:r>
          </a:p>
          <a:p>
            <a:r>
              <a:rPr lang="en-US" sz="2400" dirty="0"/>
              <a:t>Modeling real-time systems</a:t>
            </a:r>
          </a:p>
          <a:p>
            <a:pPr lvl="1"/>
            <a:r>
              <a:rPr lang="en-US" sz="2000" dirty="0"/>
              <a:t>Context diagram</a:t>
            </a:r>
          </a:p>
          <a:p>
            <a:pPr lvl="1"/>
            <a:r>
              <a:rPr lang="en-US" sz="2000" dirty="0"/>
              <a:t>State-transition diagram</a:t>
            </a:r>
          </a:p>
          <a:p>
            <a:pPr lvl="1"/>
            <a:r>
              <a:rPr lang="en-US" sz="2000" dirty="0"/>
              <a:t>Event-response table</a:t>
            </a:r>
          </a:p>
          <a:p>
            <a:pPr lvl="1"/>
            <a:r>
              <a:rPr lang="en-US" sz="2000" dirty="0"/>
              <a:t>Architecture diagram</a:t>
            </a:r>
          </a:p>
          <a:p>
            <a:pPr lvl="1"/>
            <a:r>
              <a:rPr lang="en-US" sz="2000" dirty="0"/>
              <a:t>Prototyping</a:t>
            </a:r>
          </a:p>
          <a:p>
            <a:r>
              <a:rPr lang="en-US" sz="2400" dirty="0"/>
              <a:t>Interfaces</a:t>
            </a:r>
          </a:p>
          <a:p>
            <a:r>
              <a:rPr lang="en-US" sz="2400" dirty="0"/>
              <a:t>Timing requirements</a:t>
            </a:r>
          </a:p>
          <a:p>
            <a:pPr lvl="1"/>
            <a:r>
              <a:rPr lang="en-US" sz="2000" dirty="0"/>
              <a:t>Execution time</a:t>
            </a:r>
          </a:p>
          <a:p>
            <a:pPr lvl="1"/>
            <a:r>
              <a:rPr lang="en-US" sz="2000" dirty="0"/>
              <a:t>Latency</a:t>
            </a:r>
          </a:p>
          <a:p>
            <a:pPr lvl="1"/>
            <a:r>
              <a:rPr lang="en-US" sz="2000" dirty="0"/>
              <a:t>Predictability</a:t>
            </a:r>
          </a:p>
          <a:p>
            <a:r>
              <a:rPr lang="en-US" sz="2400" dirty="0"/>
              <a:t>Quality attributes for embedded systems</a:t>
            </a:r>
          </a:p>
          <a:p>
            <a:r>
              <a:rPr lang="en-US" sz="2400" dirty="0"/>
              <a:t>The challenges of embedded systems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EE2853-06D9-B444-8338-32797F06A3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6016" y="1437298"/>
            <a:ext cx="3606969" cy="42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0706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6D4F6F-3868-DE43-A9E4-9DEC5EBE2B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Business process automation projects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FE9CA6-FE55-B84B-A9C7-350602CF14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What is a business process automation project?</a:t>
            </a:r>
          </a:p>
          <a:p>
            <a:r>
              <a:rPr lang="en-US" sz="2400" dirty="0"/>
              <a:t>Modeling business processes: how?</a:t>
            </a:r>
          </a:p>
          <a:p>
            <a:pPr lvl="1"/>
            <a:r>
              <a:rPr lang="en-US" sz="2000" dirty="0"/>
              <a:t>Business process acronyms galore</a:t>
            </a:r>
          </a:p>
          <a:p>
            <a:pPr lvl="1"/>
            <a:r>
              <a:rPr lang="en-US" sz="2000" dirty="0"/>
              <a:t>Using current processes to derive requirements</a:t>
            </a:r>
          </a:p>
          <a:p>
            <a:pPr lvl="1"/>
            <a:r>
              <a:rPr lang="en-US" sz="2000" dirty="0"/>
              <a:t>Designing future processes first</a:t>
            </a:r>
          </a:p>
          <a:p>
            <a:r>
              <a:rPr lang="en-US" sz="2400" dirty="0"/>
              <a:t>What are modeling business performance metrics?</a:t>
            </a:r>
          </a:p>
          <a:p>
            <a:r>
              <a:rPr lang="en-US" sz="2400" dirty="0"/>
              <a:t>What are good practices for business process automation projects?</a:t>
            </a:r>
          </a:p>
        </p:txBody>
      </p:sp>
    </p:spTree>
    <p:extLst>
      <p:ext uri="{BB962C8B-B14F-4D97-AF65-F5344CB8AC3E}">
        <p14:creationId xmlns:p14="http://schemas.microsoft.com/office/powerpoint/2010/main" val="35650041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6D4F6F-3868-DE43-A9E4-9DEC5EBE2B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Business analytics projects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FE9CA6-FE55-B84B-A9C7-350602CF14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What is a business analytics project?</a:t>
            </a:r>
          </a:p>
          <a:p>
            <a:r>
              <a:rPr lang="en-US" sz="2400" dirty="0"/>
              <a:t>How to do the requirements development for business analytics projects?</a:t>
            </a:r>
          </a:p>
          <a:p>
            <a:pPr lvl="1"/>
            <a:r>
              <a:rPr lang="en-US" sz="2000" dirty="0"/>
              <a:t>Prioritizing work by using decisions</a:t>
            </a:r>
          </a:p>
          <a:p>
            <a:pPr lvl="1"/>
            <a:r>
              <a:rPr lang="en-US" sz="2000" dirty="0"/>
              <a:t>Defining how information will be used: by people, in systems</a:t>
            </a:r>
          </a:p>
          <a:p>
            <a:pPr lvl="1"/>
            <a:r>
              <a:rPr lang="en-US" sz="2000" dirty="0"/>
              <a:t>Specifying data needs: big data, data-based requirements: source, storage, management &amp; governance, extraction</a:t>
            </a:r>
          </a:p>
          <a:p>
            <a:pPr lvl="1"/>
            <a:r>
              <a:rPr lang="en-US" sz="2000" dirty="0"/>
              <a:t>Defining analyses that transform the data</a:t>
            </a:r>
          </a:p>
          <a:p>
            <a:r>
              <a:rPr lang="en-US" sz="2400" dirty="0"/>
              <a:t>What is the evolutionary nature of analytics?</a:t>
            </a:r>
          </a:p>
        </p:txBody>
      </p:sp>
    </p:spTree>
    <p:extLst>
      <p:ext uri="{BB962C8B-B14F-4D97-AF65-F5344CB8AC3E}">
        <p14:creationId xmlns:p14="http://schemas.microsoft.com/office/powerpoint/2010/main" val="13608643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Agile Projects</a:t>
            </a:r>
            <a:br>
              <a:rPr lang="en-US" sz="3100" dirty="0"/>
            </a:br>
            <a:r>
              <a:rPr lang="en-US" sz="3100" i="1" dirty="0"/>
              <a:t>Iterative &amp; Incremental Model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0"/>
            <a:ext cx="8435280" cy="46005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C3C2139-FD22-5D46-985D-5421500E1A91}"/>
              </a:ext>
            </a:extLst>
          </p:cNvPr>
          <p:cNvSpPr txBox="1"/>
          <p:nvPr/>
        </p:nvSpPr>
        <p:spPr>
          <a:xfrm>
            <a:off x="533400" y="4343400"/>
            <a:ext cx="47244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2000" b="1" dirty="0">
                <a:solidFill>
                  <a:srgbClr val="280099"/>
                </a:solidFill>
                <a:latin typeface="+mn-lt"/>
              </a:rPr>
              <a:t>Previous Models</a:t>
            </a:r>
          </a:p>
          <a:p>
            <a:pPr marL="342900" indent="-206375">
              <a:buFont typeface="Arial" panose="020B0604020202020204" pitchFamily="34" charset="0"/>
              <a:buChar char="•"/>
            </a:pPr>
            <a:r>
              <a:rPr lang="en-VN" sz="2000" dirty="0">
                <a:solidFill>
                  <a:srgbClr val="280099"/>
                </a:solidFill>
                <a:latin typeface="+mn-lt"/>
              </a:rPr>
              <a:t>Waterfall</a:t>
            </a:r>
          </a:p>
          <a:p>
            <a:pPr marL="342900" indent="-206375">
              <a:buFont typeface="Arial" panose="020B0604020202020204" pitchFamily="34" charset="0"/>
              <a:buChar char="•"/>
            </a:pPr>
            <a:r>
              <a:rPr lang="en-VN" sz="2000" dirty="0">
                <a:solidFill>
                  <a:srgbClr val="280099"/>
                </a:solidFill>
                <a:latin typeface="+mn-lt"/>
              </a:rPr>
              <a:t>Spiral, </a:t>
            </a:r>
          </a:p>
          <a:p>
            <a:pPr marL="342900" indent="-206375">
              <a:buFont typeface="Arial" panose="020B0604020202020204" pitchFamily="34" charset="0"/>
              <a:buChar char="•"/>
            </a:pPr>
            <a:r>
              <a:rPr lang="en-VN" sz="2000" dirty="0">
                <a:solidFill>
                  <a:srgbClr val="280099"/>
                </a:solidFill>
                <a:latin typeface="+mn-lt"/>
              </a:rPr>
              <a:t>Iterative</a:t>
            </a:r>
          </a:p>
          <a:p>
            <a:pPr marL="342900" indent="-206375">
              <a:buFont typeface="Arial" panose="020B0604020202020204" pitchFamily="34" charset="0"/>
              <a:buChar char="•"/>
            </a:pPr>
            <a:r>
              <a:rPr lang="en-VN" sz="2000" dirty="0">
                <a:solidFill>
                  <a:srgbClr val="280099"/>
                </a:solidFill>
                <a:latin typeface="+mn-lt"/>
              </a:rPr>
              <a:t>Incremental</a:t>
            </a:r>
          </a:p>
          <a:p>
            <a:pPr marL="342900" indent="-206375">
              <a:buFont typeface="Arial" panose="020B0604020202020204" pitchFamily="34" charset="0"/>
              <a:buChar char="•"/>
            </a:pPr>
            <a:r>
              <a:rPr lang="en-VN" sz="2000" dirty="0">
                <a:solidFill>
                  <a:srgbClr val="280099"/>
                </a:solidFill>
                <a:latin typeface="+mn-lt"/>
              </a:rPr>
              <a:t>Rational Unified Process (RUP)</a:t>
            </a:r>
          </a:p>
        </p:txBody>
      </p:sp>
    </p:spTree>
    <p:extLst>
      <p:ext uri="{BB962C8B-B14F-4D97-AF65-F5344CB8AC3E}">
        <p14:creationId xmlns:p14="http://schemas.microsoft.com/office/powerpoint/2010/main" val="2164521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Image result for Q&amp;A">
            <a:extLst>
              <a:ext uri="{FF2B5EF4-FFF2-40B4-BE49-F238E27FC236}">
                <a16:creationId xmlns:a16="http://schemas.microsoft.com/office/drawing/2014/main" id="{4EFD41B2-4845-EB4D-9781-85BBC8E5F4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1340768"/>
            <a:ext cx="5107285" cy="3296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06745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478BA-D9C8-2C49-A951-8682D5932B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Agile Projects </a:t>
            </a:r>
            <a:br>
              <a:rPr lang="en-US" sz="3200" dirty="0"/>
            </a:br>
            <a:r>
              <a:rPr lang="en-US" sz="2800" i="1" dirty="0"/>
              <a:t>What is Agile?</a:t>
            </a:r>
            <a:endParaRPr lang="en-VN" sz="3200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F52E5D-55E0-3948-90C8-CDE3EC4932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76312"/>
            <a:ext cx="8229600" cy="557688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/>
              <a:t>Thought leaders in the software industry formalized the agile movement in 2001 with the publication of the Manifesto for Agile Software Development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Agile software development refers to  software development methodologies centered round the idea of iterative development, where requirements and solutions evolve through collaboration between self-organizing cross-functional teams.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72CBEB-A52E-3D45-945B-7BCE9185236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E9E9E8"/>
              </a:clrFrom>
              <a:clrTo>
                <a:srgbClr val="E9E9E8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371600" y="2036703"/>
            <a:ext cx="6096000" cy="2784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7923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F2B4D7-C9D8-FE43-B8B3-9FA958457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Agile Projects</a:t>
            </a:r>
            <a:br>
              <a:rPr lang="en-US" sz="3200" dirty="0"/>
            </a:br>
            <a:r>
              <a:rPr lang="en-US" sz="2800" i="1" dirty="0"/>
              <a:t>What is Agile?</a:t>
            </a:r>
            <a:endParaRPr lang="en-VN" sz="3200" i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2448AF-FDEC-3C44-83F5-5BFB921519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250" y="920670"/>
            <a:ext cx="8399499" cy="5016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231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Agile Projects</a:t>
            </a:r>
            <a:br>
              <a:rPr lang="en-US" dirty="0"/>
            </a:br>
            <a:r>
              <a:rPr lang="en-US" sz="3100" i="1" dirty="0"/>
              <a:t>What is Agile?</a:t>
            </a:r>
            <a:endParaRPr lang="en-US" sz="3600" i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980728"/>
            <a:ext cx="8292092" cy="5112568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84151465-D9BF-734C-A80E-7A67EE16AEDC}"/>
              </a:ext>
            </a:extLst>
          </p:cNvPr>
          <p:cNvGrpSpPr/>
          <p:nvPr/>
        </p:nvGrpSpPr>
        <p:grpSpPr>
          <a:xfrm>
            <a:off x="3060700" y="1587837"/>
            <a:ext cx="5626100" cy="2248152"/>
            <a:chOff x="3060700" y="1587837"/>
            <a:chExt cx="5626100" cy="224815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FAEB47AD-EF80-A540-A944-BC39FE37D24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60700" y="2101788"/>
              <a:ext cx="5626100" cy="1041400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C863D21-D2DC-0044-AAE0-D5CEBA358F3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E"/>
                </a:clrFrom>
                <a:clrTo>
                  <a:srgbClr val="FFFFFE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47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200400" y="1587837"/>
              <a:ext cx="5029200" cy="224815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06199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Agile Projects</a:t>
            </a:r>
            <a:br>
              <a:rPr lang="en-US" sz="3200" dirty="0"/>
            </a:br>
            <a:r>
              <a:rPr lang="en-US" sz="2800" i="1" dirty="0"/>
              <a:t>Agile vs. Waterfall</a:t>
            </a:r>
            <a:endParaRPr lang="en-US" sz="3200" i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" y="980728"/>
            <a:ext cx="8268735" cy="4752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0390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Agile Projects</a:t>
            </a:r>
            <a:br>
              <a:rPr lang="en-US" dirty="0"/>
            </a:br>
            <a:r>
              <a:rPr lang="en-US" sz="3100" i="1" dirty="0"/>
              <a:t>Agile vs. Waterfall</a:t>
            </a:r>
            <a:endParaRPr lang="en-US" sz="3600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36096" y="976312"/>
            <a:ext cx="3528392" cy="5321777"/>
          </a:xfrm>
        </p:spPr>
        <p:txBody>
          <a:bodyPr/>
          <a:lstStyle/>
          <a:p>
            <a:pPr marL="0" indent="0">
              <a:buNone/>
            </a:pPr>
            <a:r>
              <a:rPr lang="en-US" sz="2600" b="1" dirty="0"/>
              <a:t>Project lifecycle</a:t>
            </a:r>
          </a:p>
          <a:p>
            <a:r>
              <a:rPr lang="en-US" sz="2600" dirty="0"/>
              <a:t>Predictive: traditional</a:t>
            </a:r>
          </a:p>
          <a:p>
            <a:r>
              <a:rPr lang="en-US" sz="2600" dirty="0"/>
              <a:t>Adaptive: agile, iterative or incremental </a:t>
            </a:r>
          </a:p>
          <a:p>
            <a:r>
              <a:rPr lang="en-US" sz="2600" dirty="0"/>
              <a:t>Hybrid: a combination of a predictive and an adaptive life cycle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620" y="1052736"/>
            <a:ext cx="4752528" cy="125728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928" y="2540033"/>
            <a:ext cx="4125912" cy="3735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1094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Agile Projects </a:t>
            </a:r>
            <a:br>
              <a:rPr lang="en-US" dirty="0"/>
            </a:br>
            <a:r>
              <a:rPr lang="en-US" sz="3100" i="1" dirty="0"/>
              <a:t>Agile vs. Waterfall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22722"/>
            <a:ext cx="8229600" cy="530344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Planning Effort Over Project Life Cycle</a:t>
            </a:r>
          </a:p>
          <a:p>
            <a:r>
              <a:rPr lang="en-US" sz="2400" b="1" dirty="0"/>
              <a:t>Non Agile Project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1800" dirty="0"/>
          </a:p>
          <a:p>
            <a:r>
              <a:rPr lang="en-US" sz="2400" b="1" dirty="0"/>
              <a:t>Agile Project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71600" y="1581944"/>
            <a:ext cx="7353300" cy="230425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4221088"/>
            <a:ext cx="8515350" cy="2077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2559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0"/>
            <a:ext cx="8305800" cy="838200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en-US" sz="3200" dirty="0"/>
              <a:t>Agile Projects</a:t>
            </a:r>
            <a:br>
              <a:rPr lang="en-US" dirty="0"/>
            </a:br>
            <a:r>
              <a:rPr lang="en-US" sz="2800" i="1" dirty="0"/>
              <a:t>Agile Release Planning</a:t>
            </a:r>
            <a:endParaRPr lang="en-US" sz="3200" i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7456" y="990600"/>
            <a:ext cx="7992888" cy="5112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572592"/>
      </p:ext>
    </p:extLst>
  </p:cSld>
  <p:clrMapOvr>
    <a:masterClrMapping/>
  </p:clrMapOvr>
</p:sld>
</file>

<file path=ppt/theme/theme1.xml><?xml version="1.0" encoding="utf-8"?>
<a:theme xmlns:a="http://schemas.openxmlformats.org/drawingml/2006/main" name="Session 02_Integration Management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Session 01.2_Tong quan ve Du an &amp; QLDA</Template>
  <TotalTime>5025</TotalTime>
  <Words>739</Words>
  <Application>Microsoft Macintosh PowerPoint</Application>
  <PresentationFormat>On-screen Show (4:3)</PresentationFormat>
  <Paragraphs>139</Paragraphs>
  <Slides>20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Wingdings</vt:lpstr>
      <vt:lpstr>Session 02_Integration Management</vt:lpstr>
      <vt:lpstr>Software requirements (swr302)</vt:lpstr>
      <vt:lpstr>Agile Projects Iterative &amp; Incremental Model</vt:lpstr>
      <vt:lpstr>Agile Projects  What is Agile?</vt:lpstr>
      <vt:lpstr>Agile Projects What is Agile?</vt:lpstr>
      <vt:lpstr>Agile Projects What is Agile?</vt:lpstr>
      <vt:lpstr>Agile Projects Agile vs. Waterfall</vt:lpstr>
      <vt:lpstr>Agile Projects Agile vs. Waterfall</vt:lpstr>
      <vt:lpstr>Agile Projects  Agile vs. Waterfall</vt:lpstr>
      <vt:lpstr>Agile Projects Agile Release Planning</vt:lpstr>
      <vt:lpstr>Agile Projects  Agile Project Management Process</vt:lpstr>
      <vt:lpstr>Agile Projects Scrum Framework</vt:lpstr>
      <vt:lpstr>Agile Projects Adapting requirements practices</vt:lpstr>
      <vt:lpstr>Agile Projects Transitioning to Agile: Now what?</vt:lpstr>
      <vt:lpstr>Enhancement &amp; replacement projects</vt:lpstr>
      <vt:lpstr>Packaged Solution Projects</vt:lpstr>
      <vt:lpstr>Outsourced Projects</vt:lpstr>
      <vt:lpstr>Embedded and other real-time systems projects</vt:lpstr>
      <vt:lpstr>Business process automation projects</vt:lpstr>
      <vt:lpstr>Business analytics projects</vt:lpstr>
      <vt:lpstr>PowerPoint Presentation</vt:lpstr>
    </vt:vector>
  </TitlesOfParts>
  <Company>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KHÓA HỌC QUẢN LÝ DỰ ÁN PMP</dc:title>
  <dc:creator>iNET</dc:creator>
  <cp:lastModifiedBy>KienNT</cp:lastModifiedBy>
  <cp:revision>450</cp:revision>
  <cp:lastPrinted>2021-04-05T14:49:05Z</cp:lastPrinted>
  <dcterms:created xsi:type="dcterms:W3CDTF">2014-07-26T10:22:45Z</dcterms:created>
  <dcterms:modified xsi:type="dcterms:W3CDTF">2021-10-26T09:16:19Z</dcterms:modified>
</cp:coreProperties>
</file>